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23" r:id="rId1"/>
  </p:sldMasterIdLst>
  <p:notesMasterIdLst>
    <p:notesMasterId r:id="rId13"/>
  </p:notesMasterIdLst>
  <p:sldIdLst>
    <p:sldId id="277" r:id="rId2"/>
    <p:sldId id="276" r:id="rId3"/>
    <p:sldId id="275" r:id="rId4"/>
    <p:sldId id="278" r:id="rId5"/>
    <p:sldId id="279" r:id="rId6"/>
    <p:sldId id="280" r:id="rId7"/>
    <p:sldId id="281" r:id="rId8"/>
    <p:sldId id="282" r:id="rId9"/>
    <p:sldId id="265" r:id="rId10"/>
    <p:sldId id="283" r:id="rId11"/>
    <p:sldId id="274" r:id="rId12"/>
  </p:sldIdLst>
  <p:sldSz cx="9144000" cy="6858000" type="screen4x3"/>
  <p:notesSz cx="7023100" cy="93091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Verdana" panose="020B060403050404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418257-EBD2-4011-ACB5-15E4DF4290C3}" v="7" dt="2020-03-20T13:58:28.2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30"/>
    <p:restoredTop sz="82409"/>
  </p:normalViewPr>
  <p:slideViewPr>
    <p:cSldViewPr snapToGrid="0" snapToObjects="1">
      <p:cViewPr varScale="1">
        <p:scale>
          <a:sx n="79" d="100"/>
          <a:sy n="79" d="100"/>
        </p:scale>
        <p:origin x="1419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US"/>
              <a:t>Click to edit the notes format</a:t>
            </a:r>
            <a:endParaRPr/>
          </a:p>
        </p:txBody>
      </p:sp>
      <p:sp>
        <p:nvSpPr>
          <p:cNvPr id="10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US"/>
              <a:t>&lt;header&gt;</a:t>
            </a:r>
            <a:endParaRPr/>
          </a:p>
        </p:txBody>
      </p:sp>
      <p:sp>
        <p:nvSpPr>
          <p:cNvPr id="109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wrap="none" lIns="0" tIns="0" rIns="0" bIns="0"/>
          <a:lstStyle/>
          <a:p>
            <a:pPr algn="r"/>
            <a:r>
              <a:rPr lang="en-US"/>
              <a:t>&lt;date/time&gt;</a:t>
            </a:r>
            <a:endParaRPr/>
          </a:p>
        </p:txBody>
      </p:sp>
      <p:sp>
        <p:nvSpPr>
          <p:cNvPr id="110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r>
              <a:rPr lang="en-US"/>
              <a:t>&lt;footer&gt;</a:t>
            </a:r>
            <a:endParaRPr/>
          </a:p>
        </p:txBody>
      </p:sp>
      <p:sp>
        <p:nvSpPr>
          <p:cNvPr id="111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pPr algn="r"/>
            <a:fld id="{7FD1A85D-8963-4434-B2DB-CFA8397F8002}" type="slidenum">
              <a:rPr lang="en-US"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3978000" y="8841960"/>
            <a:ext cx="3042360" cy="464400"/>
          </a:xfrm>
          <a:prstGeom prst="rect">
            <a:avLst/>
          </a:prstGeom>
        </p:spPr>
        <p:txBody>
          <a:bodyPr lIns="93240" tIns="46800" rIns="93240" bIns="46800" anchor="b"/>
          <a:lstStyle/>
          <a:p>
            <a:pPr>
              <a:lnSpc>
                <a:spcPct val="100000"/>
              </a:lnSpc>
            </a:pPr>
            <a:fld id="{55C65DF6-9660-40BB-B3D8-AF764AE1F022}" type="slidenum">
              <a:rPr lang="en-US" sz="2300">
                <a:solidFill>
                  <a:srgbClr val="000000"/>
                </a:solidFill>
                <a:latin typeface="Verdana"/>
                <a:ea typeface="ＭＳ Ｐゴシック"/>
              </a:rPr>
              <a:t>9</a:t>
            </a:fld>
            <a:endParaRPr/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702000" y="4421520"/>
            <a:ext cx="5618160" cy="4109400"/>
          </a:xfrm>
          <a:prstGeom prst="rect">
            <a:avLst/>
          </a:prstGeom>
        </p:spPr>
        <p:txBody>
          <a:bodyPr wrap="none" lIns="93240" tIns="46800" rIns="93240" bIns="46800" anchor="ctr"/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143000" y="1122363"/>
            <a:ext cx="6858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8109" y="1110007"/>
            <a:ext cx="1502891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672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200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547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895850"/>
          </a:xfrm>
        </p:spPr>
        <p:txBody>
          <a:bodyPr/>
          <a:lstStyle>
            <a:lvl1pPr marL="171450" indent="-17145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514350" indent="-17145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857250" indent="-17145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11/25/2020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628650" y="365125"/>
            <a:ext cx="78867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1413116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447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11/25/2020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02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11/25/2020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563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11/25/2020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445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11/25/2020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990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11/25/2020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065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11/25/2020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246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11/25/2020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643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EFAC2-A8E8-4463-8344-F84F822560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solidFill>
                  <a:srgbClr val="111111"/>
                </a:solidFill>
                <a:latin typeface="Trade Gothic LT Std"/>
              </a:rPr>
              <a:t>Bare metal OS project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A8B39F-8709-4738-B2FE-EA71F868AC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414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90B59-92A8-45AB-81FD-61815246F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rade Gothic LT Std"/>
              </a:rPr>
              <a:t>Skills needed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21235-247E-4C5C-8954-050F1862B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800" dirty="0"/>
              <a:t>Skills that you need to complete the project</a:t>
            </a:r>
            <a:endParaRPr lang="en-US" sz="2800" dirty="0">
              <a:cs typeface="Calibri"/>
            </a:endParaRPr>
          </a:p>
          <a:p>
            <a:pPr marL="914400" lvl="1" indent="-457200"/>
            <a:r>
              <a:rPr lang="en-US" sz="2800" dirty="0"/>
              <a:t>x86 Segmentation</a:t>
            </a:r>
            <a:endParaRPr lang="en-US" sz="2800" dirty="0">
              <a:cs typeface="Calibri"/>
            </a:endParaRPr>
          </a:p>
          <a:p>
            <a:pPr marL="914400" lvl="1" indent="-457200"/>
            <a:r>
              <a:rPr lang="en-US" sz="2800" dirty="0"/>
              <a:t>UNIX Commands</a:t>
            </a:r>
            <a:endParaRPr lang="en-US" sz="2800" dirty="0">
              <a:cs typeface="Calibri"/>
            </a:endParaRPr>
          </a:p>
          <a:p>
            <a:pPr marL="914400" lvl="1" indent="-457200"/>
            <a:r>
              <a:rPr lang="en-US" sz="2800" dirty="0"/>
              <a:t>C Programming Language Basics</a:t>
            </a:r>
          </a:p>
          <a:p>
            <a:pPr marL="457200" indent="-342900"/>
            <a:r>
              <a:rPr lang="en-US" sz="2800" dirty="0">
                <a:cs typeface="Calibri"/>
              </a:rPr>
              <a:t>Programming for bcc</a:t>
            </a:r>
          </a:p>
          <a:p>
            <a:pPr marL="742950" lvl="1" indent="-285750"/>
            <a:r>
              <a:rPr lang="en-US" sz="2800" dirty="0">
                <a:cs typeface="Calibri"/>
              </a:rPr>
              <a:t>Define variables on the top of the block/function</a:t>
            </a:r>
          </a:p>
          <a:p>
            <a:pPr marL="742950" lvl="1" indent="-285750"/>
            <a:r>
              <a:rPr lang="en-US" sz="2800" dirty="0">
                <a:cs typeface="Calibri"/>
              </a:rPr>
              <a:t>Use /* */ to comment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7503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B0149-A137-4732-B65E-A8BC54742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General advice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57803-D76C-4377-8F7F-8CC40B2C2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>
                <a:cs typeface="Calibri"/>
              </a:rPr>
              <a:t>Code together, as a group, rather than attempting to divide tasks</a:t>
            </a:r>
          </a:p>
          <a:p>
            <a:r>
              <a:rPr lang="en-US" sz="2800" dirty="0">
                <a:cs typeface="Calibri"/>
              </a:rPr>
              <a:t>Inform me of group problems *before* they become major issues</a:t>
            </a:r>
            <a:endParaRPr lang="en-US" sz="2800" dirty="0"/>
          </a:p>
          <a:p>
            <a:r>
              <a:rPr lang="en-US" sz="2800" dirty="0">
                <a:cs typeface="Calibri"/>
              </a:rPr>
              <a:t>Work ahead of the milestone deadlines</a:t>
            </a:r>
          </a:p>
          <a:p>
            <a:r>
              <a:rPr lang="en-US" sz="2800" dirty="0">
                <a:cs typeface="Calibri"/>
              </a:rPr>
              <a:t>Debug in a sane way: when weird stuff is happening get visibility into the problem</a:t>
            </a:r>
          </a:p>
          <a:p>
            <a:endParaRPr lang="en-US" sz="28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446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042DF-2C69-4E02-AB3A-D639D8944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Changes from the usual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65AAF-259A-4A75-8EFA-5D46C1855D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BMOS milestones are considered </a:t>
            </a:r>
            <a:r>
              <a:rPr lang="en-US" sz="2400" b="1" dirty="0"/>
              <a:t>Advanced Labs </a:t>
            </a:r>
            <a:r>
              <a:rPr lang="en-US" sz="2400" dirty="0"/>
              <a:t>(but be aware you must do them in order)</a:t>
            </a:r>
          </a:p>
          <a:p>
            <a:r>
              <a:rPr lang="en-US" sz="2400" dirty="0"/>
              <a:t>You can do the project individually or with a group member of your choice (please only have 1 person submit on Moodle, but include a </a:t>
            </a:r>
            <a:r>
              <a:rPr lang="en-US" sz="2400" i="1" dirty="0" err="1"/>
              <a:t>textfile</a:t>
            </a:r>
            <a:r>
              <a:rPr lang="en-US" sz="2400" dirty="0"/>
              <a:t> that tells the TA who the other is)</a:t>
            </a:r>
          </a:p>
          <a:p>
            <a:r>
              <a:rPr lang="en-US" sz="2400" dirty="0"/>
              <a:t>You aren’t required to create a Git repo (though of course you can) – you’ll submit via Moodle</a:t>
            </a:r>
          </a:p>
        </p:txBody>
      </p:sp>
    </p:spTree>
    <p:extLst>
      <p:ext uri="{BB962C8B-B14F-4D97-AF65-F5344CB8AC3E}">
        <p14:creationId xmlns:p14="http://schemas.microsoft.com/office/powerpoint/2010/main" val="2988616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09BC1-5CBD-4CD0-A535-794B4BB89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Advice for virtual collaboration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67AAE-ACD3-46E8-9575-3D5916DD5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MS </a:t>
            </a:r>
            <a:r>
              <a:rPr lang="en-US" dirty="0" err="1">
                <a:latin typeface="Inconsolata-dz for Powerline" panose="020B0609030003000000" pitchFamily="49" charset="0"/>
              </a:rPr>
              <a:t>vscode</a:t>
            </a:r>
            <a:r>
              <a:rPr lang="en-US" dirty="0"/>
              <a:t> live share</a:t>
            </a:r>
          </a:p>
          <a:p>
            <a:endParaRPr lang="en-US" dirty="0"/>
          </a:p>
          <a:p>
            <a:r>
              <a:rPr lang="en-US" dirty="0"/>
              <a:t>MS Teams Screen Share/Remote Control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832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2653D-A21D-44F2-9351-37F63A063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Calibri"/>
              </a:rPr>
              <a:t>Building an OS from scratch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AEF62-36A8-4EEA-B412-681B5CAD0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5 week project for an introductory OS course</a:t>
            </a:r>
            <a:endParaRPr lang="en-US" sz="2800" dirty="0">
              <a:cs typeface="Calibri"/>
            </a:endParaRPr>
          </a:p>
          <a:p>
            <a:pPr>
              <a:lnSpc>
                <a:spcPct val="100000"/>
              </a:lnSpc>
            </a:pPr>
            <a:endParaRPr lang="en-US" sz="2800" dirty="0">
              <a:cs typeface="Calibri"/>
            </a:endParaRPr>
          </a:p>
          <a:p>
            <a:pPr>
              <a:lnSpc>
                <a:spcPct val="100000"/>
              </a:lnSpc>
            </a:pPr>
            <a:r>
              <a:rPr lang="en-US" sz="2800" dirty="0"/>
              <a:t>Designed by Michael Black at American University</a:t>
            </a:r>
          </a:p>
          <a:p>
            <a:pPr>
              <a:lnSpc>
                <a:spcPct val="100000"/>
              </a:lnSpc>
            </a:pPr>
            <a:endParaRPr lang="en-US" sz="2800" dirty="0">
              <a:cs typeface="Calibri"/>
            </a:endParaRPr>
          </a:p>
          <a:p>
            <a:pPr>
              <a:lnSpc>
                <a:spcPct val="100000"/>
              </a:lnSpc>
            </a:pPr>
            <a:r>
              <a:rPr lang="en-US" sz="2800" u="sng" dirty="0"/>
              <a:t>http://www.michaeldblack.org</a:t>
            </a:r>
            <a:endParaRPr lang="en-US" sz="2800" dirty="0">
              <a:cs typeface="Calibri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517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1BD39-EE3C-4472-AB74-7C1003EAD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Arial"/>
                <a:ea typeface="ＭＳ Ｐゴシック"/>
              </a:rPr>
              <a:t>Bare metal system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7B6FC-8C63-4109-A5A7-9FA91F796D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800" dirty="0"/>
              <a:t>No simulator</a:t>
            </a:r>
          </a:p>
          <a:p>
            <a:pPr>
              <a:lnSpc>
                <a:spcPct val="100000"/>
              </a:lnSpc>
            </a:pPr>
            <a:endParaRPr lang="en-US" sz="2800" dirty="0">
              <a:cs typeface="Calibri"/>
            </a:endParaRPr>
          </a:p>
          <a:p>
            <a:pPr>
              <a:lnSpc>
                <a:spcPct val="100000"/>
              </a:lnSpc>
            </a:pPr>
            <a:r>
              <a:rPr lang="en-US" sz="2800" dirty="0"/>
              <a:t>No underlying system</a:t>
            </a:r>
          </a:p>
          <a:p>
            <a:pPr>
              <a:lnSpc>
                <a:spcPct val="100000"/>
              </a:lnSpc>
            </a:pPr>
            <a:endParaRPr lang="en-US" sz="2800" dirty="0">
              <a:cs typeface="Calibri"/>
            </a:endParaRPr>
          </a:p>
          <a:p>
            <a:pPr>
              <a:lnSpc>
                <a:spcPct val="100000"/>
              </a:lnSpc>
            </a:pPr>
            <a:r>
              <a:rPr lang="en-US" sz="2800" dirty="0"/>
              <a:t>No prewritten code</a:t>
            </a:r>
            <a:endParaRPr lang="en-US" sz="2800" dirty="0">
              <a:cs typeface="Calibri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511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B78F8-C8A2-4731-8A82-77A5A95B7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rade Gothic LT Std"/>
              </a:rPr>
              <a:t>Key Characteristics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980D8-95D3-422A-81CB-80D9242DF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3200" dirty="0">
                <a:latin typeface="Trade Gothic LT Std"/>
              </a:rPr>
              <a:t>Be bare metal:</a:t>
            </a:r>
            <a:endParaRPr lang="en-US" dirty="0">
              <a:cs typeface="Calibri"/>
            </a:endParaRPr>
          </a:p>
          <a:p>
            <a:pPr marL="914400" lvl="1" indent="-457200"/>
            <a:r>
              <a:rPr lang="en-US" sz="2800" dirty="0">
                <a:latin typeface="Trade Gothic LT Std"/>
              </a:rPr>
              <a:t>boot loading, disk drivers, console drivers</a:t>
            </a:r>
          </a:p>
          <a:p>
            <a:pPr lvl="1"/>
            <a:endParaRPr lang="en-US" dirty="0">
              <a:cs typeface="Calibri"/>
            </a:endParaRPr>
          </a:p>
          <a:p>
            <a:pPr>
              <a:lnSpc>
                <a:spcPct val="100000"/>
              </a:lnSpc>
            </a:pPr>
            <a:r>
              <a:rPr lang="en-US" sz="3200" dirty="0">
                <a:latin typeface="Trade Gothic LT Std"/>
              </a:rPr>
              <a:t>Be "real":</a:t>
            </a:r>
            <a:endParaRPr lang="en-US" dirty="0">
              <a:cs typeface="Calibri"/>
            </a:endParaRPr>
          </a:p>
          <a:p>
            <a:pPr marL="914400" lvl="1" indent="-457200"/>
            <a:r>
              <a:rPr lang="en-US" sz="2800" dirty="0">
                <a:latin typeface="Trade Gothic LT Std"/>
              </a:rPr>
              <a:t>program execution, interrupts, processes</a:t>
            </a:r>
            <a:endParaRPr lang="en-US" dirty="0">
              <a:cs typeface="Calibri"/>
            </a:endParaRPr>
          </a:p>
          <a:p>
            <a:pPr marL="914400" lvl="1" indent="-457200"/>
            <a:r>
              <a:rPr lang="en-US" sz="2800" dirty="0">
                <a:latin typeface="Trade Gothic LT Std"/>
              </a:rPr>
              <a:t>file system, shell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239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E0274-FB8A-4A3D-BEAC-30791CCA4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rade Gothic LT Std"/>
              </a:rPr>
              <a:t>Finished OS Characteristics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15EDD-75F4-4FFC-8E19-63CD36CAF8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3200" dirty="0">
                <a:latin typeface="Trade Gothic LT Std"/>
              </a:rPr>
              <a:t>Has all functionality of older OS like CP/M</a:t>
            </a:r>
          </a:p>
          <a:p>
            <a:pPr>
              <a:lnSpc>
                <a:spcPct val="100000"/>
              </a:lnSpc>
            </a:pPr>
            <a:endParaRPr lang="en-US" dirty="0">
              <a:cs typeface="Calibri"/>
            </a:endParaRPr>
          </a:p>
          <a:p>
            <a:pPr>
              <a:lnSpc>
                <a:spcPct val="100000"/>
              </a:lnSpc>
            </a:pPr>
            <a:r>
              <a:rPr lang="en-US" sz="3200" dirty="0">
                <a:latin typeface="Trade Gothic LT Std"/>
              </a:rPr>
              <a:t>Can execute a program from a file</a:t>
            </a:r>
          </a:p>
          <a:p>
            <a:pPr>
              <a:lnSpc>
                <a:spcPct val="100000"/>
              </a:lnSpc>
            </a:pPr>
            <a:endParaRPr lang="en-US" dirty="0">
              <a:cs typeface="Calibri"/>
            </a:endParaRPr>
          </a:p>
          <a:p>
            <a:pPr>
              <a:lnSpc>
                <a:spcPct val="100000"/>
              </a:lnSpc>
            </a:pPr>
            <a:r>
              <a:rPr lang="en-US" sz="3200" dirty="0">
                <a:latin typeface="Trade Gothic LT Std"/>
              </a:rPr>
              <a:t>Command-line shell with necessary commands:</a:t>
            </a:r>
            <a:endParaRPr lang="en-US" dirty="0">
              <a:cs typeface="Calibri"/>
            </a:endParaRPr>
          </a:p>
          <a:p>
            <a:pPr marL="914400" lvl="1" indent="-457200"/>
            <a:r>
              <a:rPr lang="en-US" sz="2800" dirty="0">
                <a:latin typeface="Trade Gothic LT Std"/>
              </a:rPr>
              <a:t>Directory listing, type, copy, execute</a:t>
            </a:r>
          </a:p>
          <a:p>
            <a:pPr lvl="1"/>
            <a:endParaRPr lang="en-US" dirty="0">
              <a:cs typeface="Calibri"/>
            </a:endParaRPr>
          </a:p>
          <a:p>
            <a:pPr>
              <a:lnSpc>
                <a:spcPct val="100000"/>
              </a:lnSpc>
            </a:pPr>
            <a:r>
              <a:rPr lang="en-US" sz="3200" dirty="0">
                <a:latin typeface="Trade Gothic LT Std"/>
              </a:rPr>
              <a:t>Multiprocessing and basic memory management</a:t>
            </a:r>
            <a:endParaRPr lang="en-US" dirty="0">
              <a:cs typeface="Calibri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636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66822-7E22-4CAB-8864-B7CA5C20E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Trade Gothic LT Std"/>
              </a:rPr>
              <a:t>Goals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E746B-7D19-4E1F-8D00-58BA2DA08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Trade Gothic LT Std"/>
              </a:rPr>
              <a:t>Minimize total lines of code</a:t>
            </a:r>
          </a:p>
          <a:p>
            <a:pPr>
              <a:lnSpc>
                <a:spcPct val="100000"/>
              </a:lnSpc>
            </a:pPr>
            <a:endParaRPr lang="en-US" sz="1600" dirty="0">
              <a:cs typeface="Calibri"/>
            </a:endParaRPr>
          </a:p>
          <a:p>
            <a:pPr>
              <a:lnSpc>
                <a:spcPct val="100000"/>
              </a:lnSpc>
            </a:pPr>
            <a:r>
              <a:rPr lang="en-US" sz="2800" dirty="0">
                <a:latin typeface="Trade Gothic LT Std"/>
              </a:rPr>
              <a:t>Minimal pre-written assembly code</a:t>
            </a:r>
            <a:endParaRPr lang="en-US" sz="2800" dirty="0">
              <a:cs typeface="Calibri"/>
            </a:endParaRPr>
          </a:p>
          <a:p>
            <a:pPr marL="800100" lvl="1" indent="-342900"/>
            <a:r>
              <a:rPr lang="en-US" sz="2400" dirty="0">
                <a:latin typeface="Trade Gothic LT Std"/>
              </a:rPr>
              <a:t>Students write own kernel and all C functions</a:t>
            </a:r>
          </a:p>
          <a:p>
            <a:pPr lvl="1"/>
            <a:endParaRPr lang="en-US" sz="1600" dirty="0">
              <a:cs typeface="Calibri"/>
            </a:endParaRPr>
          </a:p>
          <a:p>
            <a:pPr>
              <a:lnSpc>
                <a:spcPct val="100000"/>
              </a:lnSpc>
            </a:pPr>
            <a:r>
              <a:rPr lang="en-US" sz="2800" dirty="0">
                <a:latin typeface="Trade Gothic LT Std"/>
              </a:rPr>
              <a:t>3 components - bootloader, kernel, shell</a:t>
            </a:r>
          </a:p>
          <a:p>
            <a:pPr>
              <a:lnSpc>
                <a:spcPct val="100000"/>
              </a:lnSpc>
            </a:pPr>
            <a:endParaRPr lang="en-US" sz="1600" dirty="0">
              <a:cs typeface="Calibri"/>
            </a:endParaRPr>
          </a:p>
          <a:p>
            <a:pPr>
              <a:lnSpc>
                <a:spcPct val="100000"/>
              </a:lnSpc>
            </a:pPr>
            <a:r>
              <a:rPr lang="en-US" sz="2800" dirty="0">
                <a:latin typeface="Trade Gothic LT Std"/>
              </a:rPr>
              <a:t>Run on </a:t>
            </a:r>
            <a:r>
              <a:rPr lang="en-US" sz="2800" b="1" dirty="0" err="1">
                <a:latin typeface="Trade Gothic LT Std"/>
              </a:rPr>
              <a:t>Qemu</a:t>
            </a:r>
            <a:r>
              <a:rPr lang="en-US" sz="2800" dirty="0">
                <a:latin typeface="Trade Gothic LT Std"/>
              </a:rPr>
              <a:t> simulator to develop and debug</a:t>
            </a:r>
          </a:p>
          <a:p>
            <a:pPr>
              <a:lnSpc>
                <a:spcPct val="100000"/>
              </a:lnSpc>
            </a:pPr>
            <a:endParaRPr lang="en-US" sz="2800" dirty="0">
              <a:latin typeface="Trade Gothic LT Std"/>
            </a:endParaRPr>
          </a:p>
          <a:p>
            <a:r>
              <a:rPr lang="en-US" sz="2800" dirty="0">
                <a:latin typeface="Trade Gothic LT Std"/>
              </a:rPr>
              <a:t> </a:t>
            </a:r>
            <a:r>
              <a:rPr lang="en-US" sz="2800" b="1" dirty="0" err="1">
                <a:latin typeface="Trade Gothic LT Std"/>
              </a:rPr>
              <a:t>Qemu</a:t>
            </a:r>
            <a:r>
              <a:rPr lang="en-US" sz="2800" dirty="0">
                <a:latin typeface="Trade Gothic LT Std"/>
              </a:rPr>
              <a:t> is an x86 hardware platform simulator</a:t>
            </a:r>
            <a:endParaRPr lang="en-US" sz="2800" dirty="0">
              <a:cs typeface="Calibri"/>
            </a:endParaRPr>
          </a:p>
          <a:p>
            <a:pPr>
              <a:lnSpc>
                <a:spcPct val="100000"/>
              </a:lnSpc>
            </a:pPr>
            <a:endParaRPr lang="en-US" sz="1600" dirty="0">
              <a:cs typeface="Calibri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284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54616A-7875-4590-A97C-BDE345175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46" y="108697"/>
            <a:ext cx="9144000" cy="61319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228</TotalTime>
  <Words>323</Words>
  <Application>Microsoft Office PowerPoint</Application>
  <PresentationFormat>On-screen Show (4:3)</PresentationFormat>
  <Paragraphs>62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Calibri Light</vt:lpstr>
      <vt:lpstr>Wingdings</vt:lpstr>
      <vt:lpstr>Verdana</vt:lpstr>
      <vt:lpstr>Inconsolata-dz for Powerline</vt:lpstr>
      <vt:lpstr>Trade Gothic LT Std</vt:lpstr>
      <vt:lpstr>Arial</vt:lpstr>
      <vt:lpstr>Calibri</vt:lpstr>
      <vt:lpstr>rose_themed</vt:lpstr>
      <vt:lpstr>Bare metal OS project </vt:lpstr>
      <vt:lpstr>Changes from the usual project</vt:lpstr>
      <vt:lpstr>Advice for virtual collaboration</vt:lpstr>
      <vt:lpstr>Building an OS from scratch</vt:lpstr>
      <vt:lpstr>Bare metal system</vt:lpstr>
      <vt:lpstr>Key Characteristics</vt:lpstr>
      <vt:lpstr>Finished OS Characteristics</vt:lpstr>
      <vt:lpstr>Goals</vt:lpstr>
      <vt:lpstr>PowerPoint Presentation</vt:lpstr>
      <vt:lpstr>Skills needed</vt:lpstr>
      <vt:lpstr>General advice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Song, Lixing</cp:lastModifiedBy>
  <cp:revision>191</cp:revision>
  <dcterms:modified xsi:type="dcterms:W3CDTF">2020-11-25T20:51:51Z</dcterms:modified>
</cp:coreProperties>
</file>